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736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91DB6BF7-ED8D-4502-A172-95C64A747F76}" type="datetimeFigureOut">
              <a:rPr lang="en-US" smtClean="0"/>
              <a:t>5/18/15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5FF1BEED-63CA-4858-BA0C-2DA37D8B6E6B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B6BF7-ED8D-4502-A172-95C64A747F76}" type="datetimeFigureOut">
              <a:rPr lang="en-US" smtClean="0"/>
              <a:t>5/18/15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1BEED-63CA-4858-BA0C-2DA37D8B6E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B6BF7-ED8D-4502-A172-95C64A747F76}" type="datetimeFigureOut">
              <a:rPr lang="en-US" smtClean="0"/>
              <a:t>5/18/15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1BEED-63CA-4858-BA0C-2DA37D8B6E6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B6BF7-ED8D-4502-A172-95C64A747F76}" type="datetimeFigureOut">
              <a:rPr lang="en-US" smtClean="0"/>
              <a:t>5/18/15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1BEED-63CA-4858-BA0C-2DA37D8B6E6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91DB6BF7-ED8D-4502-A172-95C64A747F76}" type="datetimeFigureOut">
              <a:rPr lang="en-US" smtClean="0"/>
              <a:t>5/18/15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5FF1BEED-63CA-4858-BA0C-2DA37D8B6E6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B6BF7-ED8D-4502-A172-95C64A747F76}" type="datetimeFigureOut">
              <a:rPr lang="en-US" smtClean="0"/>
              <a:t>5/18/15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1BEED-63CA-4858-BA0C-2DA37D8B6E6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B6BF7-ED8D-4502-A172-95C64A747F76}" type="datetimeFigureOut">
              <a:rPr lang="en-US" smtClean="0"/>
              <a:t>5/18/15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1BEED-63CA-4858-BA0C-2DA37D8B6E6B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B6BF7-ED8D-4502-A172-95C64A747F76}" type="datetimeFigureOut">
              <a:rPr lang="en-US" smtClean="0"/>
              <a:t>5/18/15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1BEED-63CA-4858-BA0C-2DA37D8B6E6B}" type="slidenum">
              <a:rPr lang="en-US" smtClean="0"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B6BF7-ED8D-4502-A172-95C64A747F76}" type="datetimeFigureOut">
              <a:rPr lang="en-US" smtClean="0"/>
              <a:t>5/18/15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1BEED-63CA-4858-BA0C-2DA37D8B6E6B}" type="slidenum">
              <a:rPr lang="en-US" smtClean="0"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B6BF7-ED8D-4502-A172-95C64A747F76}" type="datetimeFigureOut">
              <a:rPr lang="en-US" smtClean="0"/>
              <a:t>5/18/15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1BEED-63CA-4858-BA0C-2DA37D8B6E6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B6BF7-ED8D-4502-A172-95C64A747F76}" type="datetimeFigureOut">
              <a:rPr lang="en-US" smtClean="0"/>
              <a:t>5/18/15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1BEED-63CA-4858-BA0C-2DA37D8B6E6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91DB6BF7-ED8D-4502-A172-95C64A747F76}" type="datetimeFigureOut">
              <a:rPr lang="en-US" smtClean="0"/>
              <a:t>5/18/15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FF1BEED-63CA-4858-BA0C-2DA37D8B6E6B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Writing Scientific Abstracts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Chemistry</a:t>
            </a:r>
          </a:p>
          <a:p>
            <a:r>
              <a:rPr lang="en-US" dirty="0" err="1" smtClean="0"/>
              <a:t>Bioplastics</a:t>
            </a:r>
            <a:r>
              <a:rPr lang="en-US" dirty="0" smtClean="0"/>
              <a:t> PBL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276600" y="5919430"/>
            <a:ext cx="4953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dirty="0" smtClean="0">
                <a:latin typeface="Optima"/>
              </a:rPr>
              <a:t>Modified from the Purdue Online Writing Lab:  </a:t>
            </a:r>
            <a:r>
              <a:rPr lang="en-US" altLang="en-US" dirty="0" smtClean="0">
                <a:latin typeface="Optima"/>
                <a:hlinkClick r:id=""/>
              </a:rPr>
              <a:t>http://</a:t>
            </a:r>
            <a:r>
              <a:rPr lang="en-US" altLang="en-US" dirty="0" err="1" smtClean="0">
                <a:latin typeface="Optima"/>
                <a:hlinkClick r:id=""/>
              </a:rPr>
              <a:t>owl.english.purdue.edu</a:t>
            </a:r>
            <a:r>
              <a:rPr lang="en-US" altLang="en-US" dirty="0" smtClean="0">
                <a:latin typeface="Optima"/>
                <a:hlinkClick r:id=""/>
              </a:rPr>
              <a:t>/</a:t>
            </a:r>
            <a:endParaRPr lang="en-US" altLang="en-US" dirty="0" smtClean="0">
              <a:latin typeface="Optima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30267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Scientific Abstracts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3434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What’s the Purpose?</a:t>
            </a:r>
          </a:p>
          <a:p>
            <a:pPr lvl="1"/>
            <a:r>
              <a:rPr lang="en-US" sz="3200" b="1" dirty="0" smtClean="0">
                <a:solidFill>
                  <a:schemeClr val="accent2">
                    <a:lumMod val="75000"/>
                  </a:schemeClr>
                </a:solidFill>
              </a:rPr>
              <a:t>Introduce</a:t>
            </a:r>
            <a:r>
              <a:rPr lang="en-US" sz="3200" dirty="0" smtClean="0"/>
              <a:t> scientific articles</a:t>
            </a:r>
          </a:p>
          <a:p>
            <a:pPr lvl="1"/>
            <a:r>
              <a:rPr lang="en-US" sz="3200" b="1" dirty="0" smtClean="0">
                <a:solidFill>
                  <a:schemeClr val="accent2">
                    <a:lumMod val="75000"/>
                  </a:schemeClr>
                </a:solidFill>
              </a:rPr>
              <a:t>Inform</a:t>
            </a:r>
            <a:r>
              <a:rPr lang="en-US" sz="32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sz="3200" dirty="0" smtClean="0"/>
              <a:t>readers about the content of a scientific study or article</a:t>
            </a:r>
          </a:p>
          <a:p>
            <a:pPr lvl="1"/>
            <a:r>
              <a:rPr lang="en-US" sz="3200" b="1" dirty="0" smtClean="0">
                <a:solidFill>
                  <a:schemeClr val="accent2">
                    <a:lumMod val="75000"/>
                  </a:schemeClr>
                </a:solidFill>
              </a:rPr>
              <a:t>Help</a:t>
            </a:r>
            <a:r>
              <a:rPr lang="en-US" sz="3200" dirty="0" smtClean="0"/>
              <a:t> readers decide whether or not they should read the full article</a:t>
            </a:r>
          </a:p>
          <a:p>
            <a:pPr lvl="1"/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2980751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Why Do I Need to Know How to Write an Abstract?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752600"/>
            <a:ext cx="8229600" cy="40386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altLang="en-US" dirty="0" smtClean="0">
                <a:latin typeface="Optima"/>
              </a:rPr>
              <a:t>Helps you </a:t>
            </a:r>
            <a:r>
              <a:rPr lang="en-US" altLang="en-US" b="1" dirty="0" smtClean="0">
                <a:solidFill>
                  <a:srgbClr val="0070C0"/>
                </a:solidFill>
                <a:latin typeface="Optima"/>
              </a:rPr>
              <a:t>present</a:t>
            </a:r>
            <a:r>
              <a:rPr lang="en-US" altLang="en-US" dirty="0" smtClean="0">
                <a:latin typeface="Optima"/>
              </a:rPr>
              <a:t> complex information in a clear, concise manner</a:t>
            </a:r>
          </a:p>
          <a:p>
            <a:pPr>
              <a:lnSpc>
                <a:spcPct val="90000"/>
              </a:lnSpc>
            </a:pPr>
            <a:endParaRPr lang="en-US" altLang="en-US" dirty="0" smtClean="0">
              <a:latin typeface="Optima"/>
            </a:endParaRPr>
          </a:p>
          <a:p>
            <a:pPr>
              <a:lnSpc>
                <a:spcPct val="90000"/>
              </a:lnSpc>
            </a:pPr>
            <a:r>
              <a:rPr lang="en-US" altLang="en-US" dirty="0" smtClean="0">
                <a:latin typeface="Optima"/>
              </a:rPr>
              <a:t>Helps you </a:t>
            </a:r>
            <a:r>
              <a:rPr lang="en-US" altLang="en-US" b="1" dirty="0" smtClean="0">
                <a:solidFill>
                  <a:srgbClr val="0070C0"/>
                </a:solidFill>
                <a:latin typeface="Optima"/>
              </a:rPr>
              <a:t>read</a:t>
            </a:r>
            <a:r>
              <a:rPr lang="en-US" altLang="en-US" dirty="0" smtClean="0">
                <a:latin typeface="Optima"/>
              </a:rPr>
              <a:t> and understand abstracts</a:t>
            </a:r>
          </a:p>
          <a:p>
            <a:pPr>
              <a:lnSpc>
                <a:spcPct val="90000"/>
              </a:lnSpc>
            </a:pPr>
            <a:endParaRPr lang="en-US" altLang="en-US" dirty="0" smtClean="0">
              <a:latin typeface="Optima"/>
            </a:endParaRPr>
          </a:p>
          <a:p>
            <a:pPr>
              <a:lnSpc>
                <a:spcPct val="90000"/>
              </a:lnSpc>
            </a:pPr>
            <a:r>
              <a:rPr lang="en-US" altLang="en-US" dirty="0" smtClean="0">
                <a:latin typeface="Optima"/>
              </a:rPr>
              <a:t>Helps you </a:t>
            </a:r>
            <a:r>
              <a:rPr lang="en-US" altLang="en-US" b="1" dirty="0" smtClean="0">
                <a:solidFill>
                  <a:srgbClr val="0070C0"/>
                </a:solidFill>
                <a:latin typeface="Optima"/>
              </a:rPr>
              <a:t>carry out </a:t>
            </a:r>
            <a:r>
              <a:rPr lang="en-US" altLang="en-US" dirty="0" smtClean="0">
                <a:latin typeface="Optima"/>
              </a:rPr>
              <a:t>research</a:t>
            </a:r>
          </a:p>
          <a:p>
            <a:pPr>
              <a:lnSpc>
                <a:spcPct val="90000"/>
              </a:lnSpc>
            </a:pPr>
            <a:endParaRPr lang="en-US" altLang="en-US" dirty="0" smtClean="0">
              <a:latin typeface="Optima"/>
            </a:endParaRPr>
          </a:p>
          <a:p>
            <a:pPr>
              <a:lnSpc>
                <a:spcPct val="90000"/>
              </a:lnSpc>
            </a:pPr>
            <a:r>
              <a:rPr lang="en-US" altLang="en-US" dirty="0" smtClean="0">
                <a:latin typeface="Optima"/>
              </a:rPr>
              <a:t>Helps you </a:t>
            </a:r>
            <a:r>
              <a:rPr lang="en-US" altLang="en-US" b="1" dirty="0" smtClean="0">
                <a:solidFill>
                  <a:srgbClr val="0070C0"/>
                </a:solidFill>
                <a:latin typeface="Optima"/>
              </a:rPr>
              <a:t>write</a:t>
            </a:r>
            <a:r>
              <a:rPr lang="en-US" altLang="en-US" dirty="0" smtClean="0">
                <a:latin typeface="Optima"/>
              </a:rPr>
              <a:t> abstracts in future science classes</a:t>
            </a:r>
          </a:p>
          <a:p>
            <a:pPr>
              <a:lnSpc>
                <a:spcPct val="90000"/>
              </a:lnSpc>
            </a:pPr>
            <a:endParaRPr lang="en-US" altLang="en-US" dirty="0" smtClean="0">
              <a:latin typeface="Optima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39150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Makes an Effective Abstract?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371600"/>
            <a:ext cx="8229600" cy="4937760"/>
          </a:xfrm>
        </p:spPr>
        <p:txBody>
          <a:bodyPr>
            <a:normAutofit/>
          </a:bodyPr>
          <a:lstStyle/>
          <a:p>
            <a:pPr lvl="0"/>
            <a:r>
              <a:rPr lang="en-US" altLang="en-US" dirty="0" smtClean="0">
                <a:latin typeface="Optima"/>
              </a:rPr>
              <a:t>One or two well-developed paragraphs, which are unified, coherent, concise, and able to stand alone (150-300 words).</a:t>
            </a:r>
            <a:endParaRPr lang="en-US" altLang="en-US" dirty="0"/>
          </a:p>
          <a:p>
            <a:pPr lvl="0"/>
            <a:r>
              <a:rPr lang="en-US" altLang="en-US" dirty="0" smtClean="0">
                <a:latin typeface="Optima"/>
              </a:rPr>
              <a:t>Use an introduction-body-conclusion structure in which the parts of the report are discussed in order: 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altLang="en-US" dirty="0" smtClean="0">
                <a:latin typeface="Optima"/>
              </a:rPr>
              <a:t>Purpose &amp; importance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altLang="en-US" dirty="0">
                <a:latin typeface="Optima"/>
              </a:rPr>
              <a:t>H</a:t>
            </a:r>
            <a:r>
              <a:rPr lang="en-US" altLang="en-US" dirty="0" smtClean="0">
                <a:latin typeface="Optima"/>
              </a:rPr>
              <a:t>ypothesis or research question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altLang="en-US" dirty="0">
                <a:latin typeface="Optima"/>
              </a:rPr>
              <a:t>M</a:t>
            </a:r>
            <a:r>
              <a:rPr lang="en-US" altLang="en-US" dirty="0" smtClean="0">
                <a:latin typeface="Optima"/>
              </a:rPr>
              <a:t>ethods 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altLang="en-US" dirty="0">
                <a:latin typeface="Optima"/>
              </a:rPr>
              <a:t>R</a:t>
            </a:r>
            <a:r>
              <a:rPr lang="en-US" altLang="en-US" dirty="0" smtClean="0">
                <a:latin typeface="Optima"/>
              </a:rPr>
              <a:t>esults 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altLang="en-US" dirty="0">
                <a:latin typeface="Optima"/>
              </a:rPr>
              <a:t>C</a:t>
            </a:r>
            <a:r>
              <a:rPr lang="en-US" altLang="en-US" dirty="0" smtClean="0">
                <a:latin typeface="Optima"/>
              </a:rPr>
              <a:t>onclusions 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altLang="en-US" dirty="0" smtClean="0">
                <a:latin typeface="Optima"/>
              </a:rPr>
              <a:t>Recommendations for further research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77190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Write an Abstract: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1600200"/>
            <a:ext cx="8229600" cy="4038600"/>
          </a:xfrm>
        </p:spPr>
        <p:txBody>
          <a:bodyPr>
            <a:normAutofit/>
          </a:bodyPr>
          <a:lstStyle/>
          <a:p>
            <a:pPr marL="609600" indent="-609600">
              <a:buFontTx/>
              <a:buAutoNum type="arabicPeriod"/>
            </a:pPr>
            <a:r>
              <a:rPr lang="en-US" altLang="en-US" dirty="0" smtClean="0">
                <a:latin typeface="Optima"/>
              </a:rPr>
              <a:t>Write </a:t>
            </a:r>
            <a:r>
              <a:rPr lang="en-US" altLang="en-US" dirty="0" smtClean="0">
                <a:solidFill>
                  <a:srgbClr val="0070C0"/>
                </a:solidFill>
                <a:latin typeface="Optima"/>
              </a:rPr>
              <a:t>1-2 introduction sentences </a:t>
            </a:r>
            <a:r>
              <a:rPr lang="en-US" altLang="en-US" dirty="0" smtClean="0">
                <a:latin typeface="Optima"/>
              </a:rPr>
              <a:t>that explain the topic, purpose, and research question(s). </a:t>
            </a:r>
          </a:p>
          <a:p>
            <a:pPr marL="609600" indent="-609600">
              <a:buFontTx/>
              <a:buAutoNum type="arabicPeriod"/>
            </a:pPr>
            <a:r>
              <a:rPr lang="en-US" altLang="en-US" dirty="0" smtClean="0">
                <a:latin typeface="Optima"/>
              </a:rPr>
              <a:t>Write </a:t>
            </a:r>
            <a:r>
              <a:rPr lang="en-US" altLang="en-US" dirty="0" smtClean="0">
                <a:solidFill>
                  <a:srgbClr val="0070C0"/>
                </a:solidFill>
                <a:latin typeface="Optima"/>
              </a:rPr>
              <a:t>1-2 sentences describing your </a:t>
            </a:r>
            <a:r>
              <a:rPr lang="en-US" altLang="en-US" dirty="0" smtClean="0">
                <a:latin typeface="Optima"/>
              </a:rPr>
              <a:t>research </a:t>
            </a:r>
            <a:r>
              <a:rPr lang="en-US" altLang="en-US" dirty="0" smtClean="0">
                <a:solidFill>
                  <a:srgbClr val="0070C0"/>
                </a:solidFill>
                <a:latin typeface="Optima"/>
              </a:rPr>
              <a:t>methods</a:t>
            </a:r>
            <a:r>
              <a:rPr lang="en-US" altLang="en-US" dirty="0" smtClean="0">
                <a:latin typeface="Optima"/>
              </a:rPr>
              <a:t> (this may also include the type of data analysis you used).</a:t>
            </a:r>
          </a:p>
          <a:p>
            <a:pPr marL="609600" indent="-609600">
              <a:buFontTx/>
              <a:buAutoNum type="arabicPeriod"/>
            </a:pPr>
            <a:r>
              <a:rPr lang="en-US" altLang="en-US" dirty="0" smtClean="0">
                <a:latin typeface="Optima"/>
              </a:rPr>
              <a:t>Write </a:t>
            </a:r>
            <a:r>
              <a:rPr lang="en-US" altLang="en-US" dirty="0" smtClean="0">
                <a:solidFill>
                  <a:srgbClr val="0070C0"/>
                </a:solidFill>
                <a:latin typeface="Optima"/>
              </a:rPr>
              <a:t>1-2 sentences describing the results.</a:t>
            </a:r>
          </a:p>
          <a:p>
            <a:pPr marL="609600" indent="-609600">
              <a:buFontTx/>
              <a:buAutoNum type="arabicPeriod"/>
            </a:pPr>
            <a:r>
              <a:rPr lang="en-US" altLang="en-US" dirty="0" smtClean="0">
                <a:latin typeface="Optima"/>
              </a:rPr>
              <a:t>Write </a:t>
            </a:r>
            <a:r>
              <a:rPr lang="en-US" altLang="en-US" dirty="0" smtClean="0">
                <a:solidFill>
                  <a:srgbClr val="0070C0"/>
                </a:solidFill>
                <a:latin typeface="Optima"/>
              </a:rPr>
              <a:t>1-2 sentences </a:t>
            </a:r>
            <a:r>
              <a:rPr lang="en-US" altLang="en-US" dirty="0" smtClean="0">
                <a:latin typeface="Optima"/>
              </a:rPr>
              <a:t>containing </a:t>
            </a:r>
            <a:r>
              <a:rPr lang="en-US" altLang="en-US" dirty="0" smtClean="0">
                <a:solidFill>
                  <a:srgbClr val="0070C0"/>
                </a:solidFill>
                <a:latin typeface="Optima"/>
              </a:rPr>
              <a:t>your conclusions </a:t>
            </a:r>
            <a:r>
              <a:rPr lang="en-US" altLang="en-US" dirty="0" smtClean="0">
                <a:latin typeface="Optima"/>
              </a:rPr>
              <a:t>and recommendations.</a:t>
            </a:r>
          </a:p>
          <a:p>
            <a:pPr marL="1097280" lvl="4" indent="0">
              <a:buNone/>
            </a:pPr>
            <a:endParaRPr lang="en-US" altLang="en-US" dirty="0" smtClean="0">
              <a:latin typeface="Optima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29407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Revising Your Abstract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600200"/>
            <a:ext cx="8458200" cy="3124199"/>
          </a:xfrm>
        </p:spPr>
        <p:txBody>
          <a:bodyPr>
            <a:normAutofit lnSpcReduction="10000"/>
          </a:bodyPr>
          <a:lstStyle/>
          <a:p>
            <a:r>
              <a:rPr lang="en-US" altLang="en-US" sz="2400" dirty="0" smtClean="0">
                <a:latin typeface="Optima"/>
              </a:rPr>
              <a:t>Read your abstract all the way through: </a:t>
            </a:r>
          </a:p>
          <a:p>
            <a:endParaRPr lang="en-US" altLang="en-US" sz="2400" dirty="0" smtClean="0">
              <a:latin typeface="Optima"/>
            </a:endParaRPr>
          </a:p>
          <a:p>
            <a:pPr lvl="1"/>
            <a:r>
              <a:rPr lang="en-US" altLang="en-US" sz="2400" dirty="0" smtClean="0">
                <a:latin typeface="Optima"/>
              </a:rPr>
              <a:t>Add transition words to tie ideas together.</a:t>
            </a:r>
          </a:p>
          <a:p>
            <a:pPr lvl="1"/>
            <a:r>
              <a:rPr lang="en-US" altLang="en-US" sz="2400" dirty="0" smtClean="0">
                <a:latin typeface="Optima"/>
              </a:rPr>
              <a:t>Eliminate unnecessary words and add in things that are missing. Check the scoring rubric! </a:t>
            </a:r>
          </a:p>
          <a:p>
            <a:pPr lvl="1"/>
            <a:r>
              <a:rPr lang="en-US" altLang="en-US" sz="2400" dirty="0" smtClean="0">
                <a:latin typeface="Optima"/>
              </a:rPr>
              <a:t>Correct errors in spelling, grammar &amp; usage. </a:t>
            </a:r>
          </a:p>
          <a:p>
            <a:pPr lvl="1"/>
            <a:r>
              <a:rPr lang="en-US" altLang="en-US" sz="2400" dirty="0" smtClean="0">
                <a:latin typeface="Optima"/>
              </a:rPr>
              <a:t>Do a final proofreading (or ask a peer to edit for you) before printing.</a:t>
            </a:r>
          </a:p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 l="29344" t="29902" r="29722" b="59379"/>
          <a:stretch>
            <a:fillRect/>
          </a:stretch>
        </p:blipFill>
        <p:spPr bwMode="auto">
          <a:xfrm>
            <a:off x="914400" y="4953000"/>
            <a:ext cx="7204427" cy="1019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6324794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55</TotalTime>
  <Words>292</Words>
  <Application>Microsoft Macintosh PowerPoint</Application>
  <PresentationFormat>On-screen Show (4:3)</PresentationFormat>
  <Paragraphs>38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Origin</vt:lpstr>
      <vt:lpstr>Writing Scientific Abstracts</vt:lpstr>
      <vt:lpstr>Scientific Abstracts</vt:lpstr>
      <vt:lpstr>Why Do I Need to Know How to Write an Abstract?</vt:lpstr>
      <vt:lpstr>What Makes an Effective Abstract?</vt:lpstr>
      <vt:lpstr>How to Write an Abstract:</vt:lpstr>
      <vt:lpstr>Revising Your Abstract</vt:lpstr>
    </vt:vector>
  </TitlesOfParts>
  <Company>Everett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Flowers, Nancy</dc:creator>
  <cp:lastModifiedBy>*</cp:lastModifiedBy>
  <cp:revision>8</cp:revision>
  <dcterms:created xsi:type="dcterms:W3CDTF">2015-04-14T19:18:21Z</dcterms:created>
  <dcterms:modified xsi:type="dcterms:W3CDTF">2015-05-18T17:18:55Z</dcterms:modified>
</cp:coreProperties>
</file>